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Overpass Black"/>
      <p:bold r:id="rId25"/>
      <p:boldItalic r:id="rId26"/>
    </p:embeddedFont>
    <p:embeddedFont>
      <p:font typeface="Fira Sans Extra Condensed Medium"/>
      <p:regular r:id="rId27"/>
      <p:bold r:id="rId28"/>
      <p:italic r:id="rId29"/>
      <p:boldItalic r:id="rId30"/>
    </p:embeddedFont>
    <p:embeddedFont>
      <p:font typeface="Open Sans SemiBold"/>
      <p:regular r:id="rId31"/>
      <p:bold r:id="rId32"/>
      <p:italic r:id="rId33"/>
      <p:boldItalic r:id="rId34"/>
    </p:embeddedFont>
    <p:embeddedFont>
      <p:font typeface="Josefin Sans"/>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6.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verpassBlack-boldItalic.fntdata"/><Relationship Id="rId25" Type="http://schemas.openxmlformats.org/officeDocument/2006/relationships/font" Target="fonts/OverpassBlack-bold.fntdata"/><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SemiBold-regular.fntdata"/><Relationship Id="rId30" Type="http://schemas.openxmlformats.org/officeDocument/2006/relationships/font" Target="fonts/FiraSansExtraCondensedMedium-boldItalic.fntdata"/><Relationship Id="rId11" Type="http://schemas.openxmlformats.org/officeDocument/2006/relationships/slide" Target="slides/slide7.xml"/><Relationship Id="rId33" Type="http://schemas.openxmlformats.org/officeDocument/2006/relationships/font" Target="fonts/OpenSansSemiBold-italic.fntdata"/><Relationship Id="rId10" Type="http://schemas.openxmlformats.org/officeDocument/2006/relationships/slide" Target="slides/slide6.xml"/><Relationship Id="rId32" Type="http://schemas.openxmlformats.org/officeDocument/2006/relationships/font" Target="fonts/OpenSansSemiBold-bold.fntdata"/><Relationship Id="rId13" Type="http://schemas.openxmlformats.org/officeDocument/2006/relationships/slide" Target="slides/slide9.xml"/><Relationship Id="rId35" Type="http://schemas.openxmlformats.org/officeDocument/2006/relationships/font" Target="fonts/JosefinSans-regular.fntdata"/><Relationship Id="rId12" Type="http://schemas.openxmlformats.org/officeDocument/2006/relationships/slide" Target="slides/slide8.xml"/><Relationship Id="rId34" Type="http://schemas.openxmlformats.org/officeDocument/2006/relationships/font" Target="fonts/OpenSansSemiBold-boldItalic.fntdata"/><Relationship Id="rId15" Type="http://schemas.openxmlformats.org/officeDocument/2006/relationships/slide" Target="slides/slide11.xml"/><Relationship Id="rId37" Type="http://schemas.openxmlformats.org/officeDocument/2006/relationships/font" Target="fonts/JosefinSans-italic.fntdata"/><Relationship Id="rId14" Type="http://schemas.openxmlformats.org/officeDocument/2006/relationships/slide" Target="slides/slide10.xml"/><Relationship Id="rId36" Type="http://schemas.openxmlformats.org/officeDocument/2006/relationships/font" Target="fonts/JosefinSans-bold.fntdata"/><Relationship Id="rId17" Type="http://schemas.openxmlformats.org/officeDocument/2006/relationships/slide" Target="slides/slide13.xml"/><Relationship Id="rId39" Type="http://schemas.openxmlformats.org/officeDocument/2006/relationships/font" Target="fonts/OpenSans-regular.fntdata"/><Relationship Id="rId16" Type="http://schemas.openxmlformats.org/officeDocument/2006/relationships/slide" Target="slides/slide12.xml"/><Relationship Id="rId38" Type="http://schemas.openxmlformats.org/officeDocument/2006/relationships/font" Target="fonts/Josefin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a7274a182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a7274a182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180eff9973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180eff9973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80eff997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80eff997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a7274a182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a7274a182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180eff9973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180eff9973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80eff9973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80eff9973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180eff9973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180eff9973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180eff9973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180eff9973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180eff9973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180eff9973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a75a9251e8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a75a9251e8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a7274a182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a7274a182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a75a9251e8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a75a9251e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a7274a182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a7274a182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a7274a182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a7274a182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80eff997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80eff997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a7274a182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a7274a18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a7274a18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a7274a18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80eff997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80eff997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180eff997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180eff997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Forecasting of Water Discharge in Dam</a:t>
            </a:r>
            <a:endParaRPr sz="4800"/>
          </a:p>
        </p:txBody>
      </p:sp>
      <p:sp>
        <p:nvSpPr>
          <p:cNvPr id="2125" name="Google Shape;2125;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~Sunaina Rustagi</a:t>
            </a:r>
            <a:endParaRPr/>
          </a:p>
          <a:p>
            <a:pPr indent="0" lvl="0" marL="0" rtl="0" algn="r">
              <a:spcBef>
                <a:spcPts val="0"/>
              </a:spcBef>
              <a:spcAft>
                <a:spcPts val="0"/>
              </a:spcAft>
              <a:buNone/>
            </a:pPr>
            <a:r>
              <a:rPr lang="en"/>
              <a:t>08915003120</a:t>
            </a:r>
            <a:endParaRPr/>
          </a:p>
          <a:p>
            <a:pPr indent="0" lvl="0" marL="0" rtl="0" algn="r">
              <a:spcBef>
                <a:spcPts val="0"/>
              </a:spcBef>
              <a:spcAft>
                <a:spcPts val="0"/>
              </a:spcAft>
              <a:buNone/>
            </a:pPr>
            <a:r>
              <a:rPr lang="en"/>
              <a:t>IT - 2</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pic>
        <p:nvPicPr>
          <p:cNvPr id="2204" name="Google Shape;2204;p45"/>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205" name="Google Shape;2205;p45"/>
          <p:cNvPicPr preferRelativeResize="0"/>
          <p:nvPr/>
        </p:nvPicPr>
        <p:blipFill>
          <a:blip r:embed="rId4">
            <a:alphaModFix amt="55000"/>
          </a:blip>
          <a:stretch>
            <a:fillRect/>
          </a:stretch>
        </p:blipFill>
        <p:spPr>
          <a:xfrm>
            <a:off x="3003830" y="1776075"/>
            <a:ext cx="1212974" cy="1020309"/>
          </a:xfrm>
          <a:prstGeom prst="rect">
            <a:avLst/>
          </a:prstGeom>
          <a:noFill/>
          <a:ln>
            <a:noFill/>
          </a:ln>
        </p:spPr>
      </p:pic>
      <p:pic>
        <p:nvPicPr>
          <p:cNvPr id="2206" name="Google Shape;2206;p45"/>
          <p:cNvPicPr preferRelativeResize="0"/>
          <p:nvPr/>
        </p:nvPicPr>
        <p:blipFill>
          <a:blip r:embed="rId5">
            <a:alphaModFix amt="68000"/>
          </a:blip>
          <a:stretch>
            <a:fillRect/>
          </a:stretch>
        </p:blipFill>
        <p:spPr>
          <a:xfrm>
            <a:off x="4926171" y="1776075"/>
            <a:ext cx="1212974" cy="1020309"/>
          </a:xfrm>
          <a:prstGeom prst="rect">
            <a:avLst/>
          </a:prstGeom>
          <a:noFill/>
          <a:ln>
            <a:noFill/>
          </a:ln>
        </p:spPr>
      </p:pic>
      <p:pic>
        <p:nvPicPr>
          <p:cNvPr id="2207" name="Google Shape;2207;p45"/>
          <p:cNvPicPr preferRelativeResize="0"/>
          <p:nvPr/>
        </p:nvPicPr>
        <p:blipFill>
          <a:blip r:embed="rId6">
            <a:alphaModFix amt="83000"/>
          </a:blip>
          <a:stretch>
            <a:fillRect/>
          </a:stretch>
        </p:blipFill>
        <p:spPr>
          <a:xfrm>
            <a:off x="6903647" y="1776075"/>
            <a:ext cx="1212974" cy="1020309"/>
          </a:xfrm>
          <a:prstGeom prst="rect">
            <a:avLst/>
          </a:prstGeom>
          <a:noFill/>
          <a:ln>
            <a:noFill/>
          </a:ln>
        </p:spPr>
      </p:pic>
      <p:sp>
        <p:nvSpPr>
          <p:cNvPr id="2208" name="Google Shape;2208;p45"/>
          <p:cNvSpPr/>
          <p:nvPr/>
        </p:nvSpPr>
        <p:spPr>
          <a:xfrm>
            <a:off x="2160024" y="2303975"/>
            <a:ext cx="953114" cy="90050"/>
          </a:xfrm>
          <a:custGeom>
            <a:rect b="b" l="l" r="r" t="t"/>
            <a:pathLst>
              <a:path extrusionOk="0" h="3602" w="44039">
                <a:moveTo>
                  <a:pt x="0" y="336"/>
                </a:moveTo>
                <a:cubicBezTo>
                  <a:pt x="7344" y="1671"/>
                  <a:pt x="14781" y="4286"/>
                  <a:pt x="22187" y="3361"/>
                </a:cubicBezTo>
                <a:cubicBezTo>
                  <a:pt x="29500" y="2447"/>
                  <a:pt x="36669" y="0"/>
                  <a:pt x="44039" y="0"/>
                </a:cubicBezTo>
              </a:path>
            </a:pathLst>
          </a:custGeom>
          <a:noFill/>
          <a:ln cap="flat" cmpd="sng" w="19050">
            <a:solidFill>
              <a:schemeClr val="dk2"/>
            </a:solidFill>
            <a:prstDash val="solid"/>
            <a:round/>
            <a:headEnd len="med" w="med" type="none"/>
            <a:tailEnd len="med" w="med" type="none"/>
          </a:ln>
        </p:spPr>
      </p:sp>
      <p:sp>
        <p:nvSpPr>
          <p:cNvPr id="2209" name="Google Shape;2209;p45"/>
          <p:cNvSpPr txBox="1"/>
          <p:nvPr/>
        </p:nvSpPr>
        <p:spPr>
          <a:xfrm>
            <a:off x="934975" y="1931988"/>
            <a:ext cx="13536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Black"/>
                <a:ea typeface="Overpass Black"/>
                <a:cs typeface="Overpass Black"/>
                <a:sym typeface="Overpass Black"/>
              </a:rPr>
              <a:t>Dropping</a:t>
            </a:r>
            <a:r>
              <a:rPr lang="en" sz="1600">
                <a:solidFill>
                  <a:schemeClr val="dk2"/>
                </a:solidFill>
                <a:latin typeface="Overpass Black"/>
                <a:ea typeface="Overpass Black"/>
                <a:cs typeface="Overpass Black"/>
                <a:sym typeface="Overpass Black"/>
              </a:rPr>
              <a:t> null values</a:t>
            </a:r>
            <a:endParaRPr sz="1600">
              <a:solidFill>
                <a:schemeClr val="dk2"/>
              </a:solidFill>
              <a:latin typeface="Overpass Black"/>
              <a:ea typeface="Overpass Black"/>
              <a:cs typeface="Overpass Black"/>
              <a:sym typeface="Overpass Black"/>
            </a:endParaRPr>
          </a:p>
        </p:txBody>
      </p:sp>
      <p:sp>
        <p:nvSpPr>
          <p:cNvPr id="2210" name="Google Shape;2210;p45"/>
          <p:cNvSpPr txBox="1"/>
          <p:nvPr/>
        </p:nvSpPr>
        <p:spPr>
          <a:xfrm>
            <a:off x="2888125" y="1799400"/>
            <a:ext cx="14385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Black"/>
                <a:ea typeface="Overpass Black"/>
                <a:cs typeface="Overpass Black"/>
                <a:sym typeface="Overpass Black"/>
              </a:rPr>
              <a:t>Processing values of water level</a:t>
            </a:r>
            <a:endParaRPr sz="1600">
              <a:solidFill>
                <a:schemeClr val="dk2"/>
              </a:solidFill>
              <a:latin typeface="Overpass Black"/>
              <a:ea typeface="Overpass Black"/>
              <a:cs typeface="Overpass Black"/>
              <a:sym typeface="Overpass Black"/>
            </a:endParaRPr>
          </a:p>
        </p:txBody>
      </p:sp>
      <p:sp>
        <p:nvSpPr>
          <p:cNvPr id="2211" name="Google Shape;2211;p45"/>
          <p:cNvSpPr txBox="1"/>
          <p:nvPr/>
        </p:nvSpPr>
        <p:spPr>
          <a:xfrm>
            <a:off x="6961325" y="3104650"/>
            <a:ext cx="1212900" cy="102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3 column dataset recreated</a:t>
            </a:r>
            <a:endParaRPr>
              <a:solidFill>
                <a:schemeClr val="dk2"/>
              </a:solidFill>
              <a:latin typeface="Open Sans"/>
              <a:ea typeface="Open Sans"/>
              <a:cs typeface="Open Sans"/>
              <a:sym typeface="Open Sans"/>
            </a:endParaRPr>
          </a:p>
        </p:txBody>
      </p:sp>
      <p:sp>
        <p:nvSpPr>
          <p:cNvPr id="2212" name="Google Shape;2212;p45"/>
          <p:cNvSpPr/>
          <p:nvPr/>
        </p:nvSpPr>
        <p:spPr>
          <a:xfrm>
            <a:off x="4084650" y="2312375"/>
            <a:ext cx="890850" cy="33625"/>
          </a:xfrm>
          <a:custGeom>
            <a:rect b="b" l="l" r="r" t="t"/>
            <a:pathLst>
              <a:path extrusionOk="0" h="1345" w="35634">
                <a:moveTo>
                  <a:pt x="0" y="0"/>
                </a:moveTo>
                <a:cubicBezTo>
                  <a:pt x="11870" y="624"/>
                  <a:pt x="23748" y="1345"/>
                  <a:pt x="35634" y="1345"/>
                </a:cubicBezTo>
              </a:path>
            </a:pathLst>
          </a:custGeom>
          <a:noFill/>
          <a:ln cap="flat" cmpd="sng" w="19050">
            <a:solidFill>
              <a:schemeClr val="dk2"/>
            </a:solidFill>
            <a:prstDash val="solid"/>
            <a:round/>
            <a:headEnd len="med" w="med" type="none"/>
            <a:tailEnd len="med" w="med" type="none"/>
          </a:ln>
        </p:spPr>
      </p:sp>
      <p:sp>
        <p:nvSpPr>
          <p:cNvPr id="2213" name="Google Shape;2213;p45"/>
          <p:cNvSpPr/>
          <p:nvPr/>
        </p:nvSpPr>
        <p:spPr>
          <a:xfrm>
            <a:off x="6026050" y="2278750"/>
            <a:ext cx="958100" cy="25225"/>
          </a:xfrm>
          <a:custGeom>
            <a:rect b="b" l="l" r="r" t="t"/>
            <a:pathLst>
              <a:path extrusionOk="0" h="1009" w="38324">
                <a:moveTo>
                  <a:pt x="0" y="1009"/>
                </a:moveTo>
                <a:cubicBezTo>
                  <a:pt x="12779" y="1009"/>
                  <a:pt x="25545" y="0"/>
                  <a:pt x="38324" y="0"/>
                </a:cubicBezTo>
              </a:path>
            </a:pathLst>
          </a:custGeom>
          <a:noFill/>
          <a:ln cap="flat" cmpd="sng" w="19050">
            <a:solidFill>
              <a:schemeClr val="dk2"/>
            </a:solidFill>
            <a:prstDash val="solid"/>
            <a:round/>
            <a:headEnd len="med" w="med" type="none"/>
            <a:tailEnd len="med" w="med" type="none"/>
          </a:ln>
        </p:spPr>
      </p:sp>
      <p:sp>
        <p:nvSpPr>
          <p:cNvPr id="2214" name="Google Shape;2214;p4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Preprocessing</a:t>
            </a:r>
            <a:endParaRPr>
              <a:solidFill>
                <a:schemeClr val="dk2"/>
              </a:solidFill>
            </a:endParaRPr>
          </a:p>
        </p:txBody>
      </p:sp>
      <p:sp>
        <p:nvSpPr>
          <p:cNvPr id="2215" name="Google Shape;2215;p45"/>
          <p:cNvSpPr txBox="1"/>
          <p:nvPr/>
        </p:nvSpPr>
        <p:spPr>
          <a:xfrm>
            <a:off x="4776850" y="1698338"/>
            <a:ext cx="14385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Black"/>
                <a:ea typeface="Overpass Black"/>
                <a:cs typeface="Overpass Black"/>
                <a:sym typeface="Overpass Black"/>
              </a:rPr>
              <a:t>Processing values of Water Discharge</a:t>
            </a:r>
            <a:endParaRPr sz="1600">
              <a:solidFill>
                <a:schemeClr val="dk2"/>
              </a:solidFill>
              <a:latin typeface="Overpass Black"/>
              <a:ea typeface="Overpass Black"/>
              <a:cs typeface="Overpass Black"/>
              <a:sym typeface="Overpass Black"/>
            </a:endParaRPr>
          </a:p>
        </p:txBody>
      </p:sp>
      <p:sp>
        <p:nvSpPr>
          <p:cNvPr id="2216" name="Google Shape;2216;p45"/>
          <p:cNvSpPr txBox="1"/>
          <p:nvPr/>
        </p:nvSpPr>
        <p:spPr>
          <a:xfrm>
            <a:off x="6848525" y="1926950"/>
            <a:ext cx="14385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Black"/>
                <a:ea typeface="Overpass Black"/>
                <a:cs typeface="Overpass Black"/>
                <a:sym typeface="Overpass Black"/>
              </a:rPr>
              <a:t>Recreating dataset</a:t>
            </a:r>
            <a:endParaRPr sz="1600">
              <a:solidFill>
                <a:schemeClr val="dk2"/>
              </a:solidFill>
              <a:latin typeface="Overpass Black"/>
              <a:ea typeface="Overpass Black"/>
              <a:cs typeface="Overpass Black"/>
              <a:sym typeface="Overpass Black"/>
            </a:endParaRPr>
          </a:p>
        </p:txBody>
      </p:sp>
      <p:sp>
        <p:nvSpPr>
          <p:cNvPr id="2217" name="Google Shape;2217;p45"/>
          <p:cNvSpPr txBox="1"/>
          <p:nvPr/>
        </p:nvSpPr>
        <p:spPr>
          <a:xfrm>
            <a:off x="4926212" y="3104650"/>
            <a:ext cx="1212900" cy="102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Avg of values taken for same values of date</a:t>
            </a:r>
            <a:endParaRPr>
              <a:solidFill>
                <a:schemeClr val="dk2"/>
              </a:solidFill>
              <a:latin typeface="Open Sans"/>
              <a:ea typeface="Open Sans"/>
              <a:cs typeface="Open Sans"/>
              <a:sym typeface="Open Sans"/>
            </a:endParaRPr>
          </a:p>
        </p:txBody>
      </p:sp>
      <p:sp>
        <p:nvSpPr>
          <p:cNvPr id="2218" name="Google Shape;2218;p45"/>
          <p:cNvSpPr txBox="1"/>
          <p:nvPr/>
        </p:nvSpPr>
        <p:spPr>
          <a:xfrm>
            <a:off x="3003875" y="3104650"/>
            <a:ext cx="1212900" cy="102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Avg of values taken for same values of date</a:t>
            </a:r>
            <a:endParaRPr>
              <a:solidFill>
                <a:schemeClr val="dk2"/>
              </a:solidFill>
              <a:latin typeface="Open Sans"/>
              <a:ea typeface="Open Sans"/>
              <a:cs typeface="Open Sans"/>
              <a:sym typeface="Open Sans"/>
            </a:endParaRPr>
          </a:p>
        </p:txBody>
      </p:sp>
      <p:sp>
        <p:nvSpPr>
          <p:cNvPr id="2219" name="Google Shape;2219;p45"/>
          <p:cNvSpPr txBox="1"/>
          <p:nvPr/>
        </p:nvSpPr>
        <p:spPr>
          <a:xfrm>
            <a:off x="1081562" y="3104650"/>
            <a:ext cx="1212900" cy="102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25 null values dropping</a:t>
            </a:r>
            <a:endParaRPr>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pic>
        <p:nvPicPr>
          <p:cNvPr id="2224" name="Google Shape;2224;p46"/>
          <p:cNvPicPr preferRelativeResize="0"/>
          <p:nvPr/>
        </p:nvPicPr>
        <p:blipFill rotWithShape="1">
          <a:blip r:embed="rId3">
            <a:alphaModFix/>
          </a:blip>
          <a:srcRect b="46094" l="0" r="0" t="0"/>
          <a:stretch/>
        </p:blipFill>
        <p:spPr>
          <a:xfrm>
            <a:off x="1462800" y="777600"/>
            <a:ext cx="6001500" cy="352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47"/>
          <p:cNvSpPr txBox="1"/>
          <p:nvPr>
            <p:ph idx="2" type="title"/>
          </p:nvPr>
        </p:nvSpPr>
        <p:spPr>
          <a:xfrm>
            <a:off x="2417400" y="1393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30" name="Google Shape;2230;p47"/>
          <p:cNvSpPr txBox="1"/>
          <p:nvPr>
            <p:ph type="ctrTitle"/>
          </p:nvPr>
        </p:nvSpPr>
        <p:spPr>
          <a:xfrm>
            <a:off x="2493600" y="29752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ML Models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48"/>
          <p:cNvSpPr/>
          <p:nvPr/>
        </p:nvSpPr>
        <p:spPr>
          <a:xfrm>
            <a:off x="4893111" y="1293358"/>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Linear Regression</a:t>
            </a:r>
            <a:endParaRPr i="0" sz="1600" u="none" cap="none" strike="noStrike">
              <a:solidFill>
                <a:schemeClr val="dk2"/>
              </a:solidFill>
              <a:latin typeface="Overpass Black"/>
              <a:ea typeface="Overpass Black"/>
              <a:cs typeface="Overpass Black"/>
              <a:sym typeface="Overpass Black"/>
            </a:endParaRPr>
          </a:p>
        </p:txBody>
      </p:sp>
      <p:sp>
        <p:nvSpPr>
          <p:cNvPr id="2236" name="Google Shape;2236;p48"/>
          <p:cNvSpPr/>
          <p:nvPr/>
        </p:nvSpPr>
        <p:spPr>
          <a:xfrm>
            <a:off x="4893111" y="1669199"/>
            <a:ext cx="35175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Not applicable because of very low correlation value.</a:t>
            </a:r>
            <a:endParaRPr b="0" i="0" sz="1400" u="none" cap="none" strike="noStrike">
              <a:solidFill>
                <a:schemeClr val="dk2"/>
              </a:solidFill>
              <a:latin typeface="Arial"/>
              <a:ea typeface="Arial"/>
              <a:cs typeface="Arial"/>
              <a:sym typeface="Arial"/>
            </a:endParaRPr>
          </a:p>
        </p:txBody>
      </p:sp>
      <p:sp>
        <p:nvSpPr>
          <p:cNvPr id="2237" name="Google Shape;2237;p48"/>
          <p:cNvSpPr/>
          <p:nvPr/>
        </p:nvSpPr>
        <p:spPr>
          <a:xfrm>
            <a:off x="4893111" y="2151933"/>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K Means Clustering</a:t>
            </a:r>
            <a:endParaRPr i="0" sz="1600" u="none" cap="none" strike="noStrike">
              <a:solidFill>
                <a:schemeClr val="dk2"/>
              </a:solidFill>
              <a:latin typeface="Overpass Black"/>
              <a:ea typeface="Overpass Black"/>
              <a:cs typeface="Overpass Black"/>
              <a:sym typeface="Overpass Black"/>
            </a:endParaRPr>
          </a:p>
        </p:txBody>
      </p:sp>
      <p:sp>
        <p:nvSpPr>
          <p:cNvPr id="2238" name="Google Shape;2238;p48"/>
          <p:cNvSpPr/>
          <p:nvPr/>
        </p:nvSpPr>
        <p:spPr>
          <a:xfrm>
            <a:off x="4893111" y="2605596"/>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Not suitable because there are no two very different clusters but overlapping ones.</a:t>
            </a:r>
            <a:endParaRPr>
              <a:solidFill>
                <a:schemeClr val="dk2"/>
              </a:solidFill>
              <a:latin typeface="Open Sans"/>
              <a:ea typeface="Open Sans"/>
              <a:cs typeface="Open Sans"/>
              <a:sym typeface="Open Sans"/>
            </a:endParaRPr>
          </a:p>
        </p:txBody>
      </p:sp>
      <p:sp>
        <p:nvSpPr>
          <p:cNvPr id="2239" name="Google Shape;2239;p48"/>
          <p:cNvSpPr/>
          <p:nvPr/>
        </p:nvSpPr>
        <p:spPr>
          <a:xfrm>
            <a:off x="4893111" y="3225951"/>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ARIMA Model</a:t>
            </a:r>
            <a:endParaRPr i="0" sz="1600" u="none" cap="none" strike="noStrike">
              <a:solidFill>
                <a:schemeClr val="dk2"/>
              </a:solidFill>
              <a:latin typeface="Overpass Black"/>
              <a:ea typeface="Overpass Black"/>
              <a:cs typeface="Overpass Black"/>
              <a:sym typeface="Overpass Black"/>
            </a:endParaRPr>
          </a:p>
        </p:txBody>
      </p:sp>
      <p:sp>
        <p:nvSpPr>
          <p:cNvPr id="2240" name="Google Shape;2240;p48"/>
          <p:cNvSpPr/>
          <p:nvPr/>
        </p:nvSpPr>
        <p:spPr>
          <a:xfrm>
            <a:off x="4893111" y="3527259"/>
            <a:ext cx="35175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Time series model</a:t>
            </a:r>
            <a:endParaRPr>
              <a:solidFill>
                <a:schemeClr val="dk2"/>
              </a:solidFill>
              <a:latin typeface="Open Sans"/>
              <a:ea typeface="Open Sans"/>
              <a:cs typeface="Open Sans"/>
              <a:sym typeface="Open Sans"/>
            </a:endParaRPr>
          </a:p>
        </p:txBody>
      </p:sp>
      <p:pic>
        <p:nvPicPr>
          <p:cNvPr id="2241" name="Google Shape;2241;p48"/>
          <p:cNvPicPr preferRelativeResize="0"/>
          <p:nvPr/>
        </p:nvPicPr>
        <p:blipFill rotWithShape="1">
          <a:blip r:embed="rId3">
            <a:alphaModFix/>
          </a:blip>
          <a:srcRect b="0" l="0" r="0" t="0"/>
          <a:stretch/>
        </p:blipFill>
        <p:spPr>
          <a:xfrm rot="593575">
            <a:off x="779403" y="1360100"/>
            <a:ext cx="2589654" cy="987911"/>
          </a:xfrm>
          <a:prstGeom prst="rect">
            <a:avLst/>
          </a:prstGeom>
          <a:noFill/>
          <a:ln>
            <a:noFill/>
          </a:ln>
        </p:spPr>
      </p:pic>
      <p:pic>
        <p:nvPicPr>
          <p:cNvPr id="2242" name="Google Shape;2242;p48"/>
          <p:cNvPicPr preferRelativeResize="0"/>
          <p:nvPr/>
        </p:nvPicPr>
        <p:blipFill rotWithShape="1">
          <a:blip r:embed="rId4">
            <a:alphaModFix/>
          </a:blip>
          <a:srcRect b="0" l="0" r="0" t="0"/>
          <a:stretch/>
        </p:blipFill>
        <p:spPr>
          <a:xfrm rot="5946960">
            <a:off x="1607983" y="1759529"/>
            <a:ext cx="837788" cy="2054363"/>
          </a:xfrm>
          <a:prstGeom prst="rect">
            <a:avLst/>
          </a:prstGeom>
          <a:noFill/>
          <a:ln>
            <a:noFill/>
          </a:ln>
        </p:spPr>
      </p:pic>
      <p:pic>
        <p:nvPicPr>
          <p:cNvPr id="2243" name="Google Shape;2243;p48"/>
          <p:cNvPicPr preferRelativeResize="0"/>
          <p:nvPr/>
        </p:nvPicPr>
        <p:blipFill rotWithShape="1">
          <a:blip r:embed="rId5">
            <a:alphaModFix/>
          </a:blip>
          <a:srcRect b="0" l="0" r="0" t="0"/>
          <a:stretch/>
        </p:blipFill>
        <p:spPr>
          <a:xfrm flipH="1" rot="-6050340">
            <a:off x="1764940" y="2892364"/>
            <a:ext cx="608445" cy="1503862"/>
          </a:xfrm>
          <a:prstGeom prst="rect">
            <a:avLst/>
          </a:prstGeom>
          <a:noFill/>
          <a:ln>
            <a:noFill/>
          </a:ln>
        </p:spPr>
      </p:pic>
      <p:sp>
        <p:nvSpPr>
          <p:cNvPr id="2244" name="Google Shape;2244;p48"/>
          <p:cNvSpPr txBox="1"/>
          <p:nvPr/>
        </p:nvSpPr>
        <p:spPr>
          <a:xfrm>
            <a:off x="4030348" y="1293358"/>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b="0" i="0" sz="3000" u="none" cap="none" strike="noStrike">
              <a:solidFill>
                <a:schemeClr val="accent5"/>
              </a:solidFill>
              <a:latin typeface="Arial"/>
              <a:ea typeface="Arial"/>
              <a:cs typeface="Arial"/>
              <a:sym typeface="Arial"/>
            </a:endParaRPr>
          </a:p>
        </p:txBody>
      </p:sp>
      <p:sp>
        <p:nvSpPr>
          <p:cNvPr id="2245" name="Google Shape;2245;p48"/>
          <p:cNvSpPr txBox="1"/>
          <p:nvPr/>
        </p:nvSpPr>
        <p:spPr>
          <a:xfrm>
            <a:off x="4030348" y="2145008"/>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b="0" i="0" sz="3000" u="none" cap="none" strike="noStrike">
              <a:solidFill>
                <a:schemeClr val="accent6"/>
              </a:solidFill>
              <a:latin typeface="Arial"/>
              <a:ea typeface="Arial"/>
              <a:cs typeface="Arial"/>
              <a:sym typeface="Arial"/>
            </a:endParaRPr>
          </a:p>
        </p:txBody>
      </p:sp>
      <p:sp>
        <p:nvSpPr>
          <p:cNvPr id="2246" name="Google Shape;2246;p48"/>
          <p:cNvSpPr txBox="1"/>
          <p:nvPr/>
        </p:nvSpPr>
        <p:spPr>
          <a:xfrm>
            <a:off x="4030348" y="3227526"/>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b="0" i="0" sz="3000" u="none" cap="none" strike="noStrike">
              <a:solidFill>
                <a:schemeClr val="accent4"/>
              </a:solidFill>
              <a:latin typeface="Arial"/>
              <a:ea typeface="Arial"/>
              <a:cs typeface="Arial"/>
              <a:sym typeface="Arial"/>
            </a:endParaRPr>
          </a:p>
        </p:txBody>
      </p:sp>
      <p:sp>
        <p:nvSpPr>
          <p:cNvPr id="2247" name="Google Shape;2247;p4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tried on dataset</a:t>
            </a:r>
            <a:endParaRPr/>
          </a:p>
        </p:txBody>
      </p:sp>
      <p:grpSp>
        <p:nvGrpSpPr>
          <p:cNvPr id="2248" name="Google Shape;2248;p48"/>
          <p:cNvGrpSpPr/>
          <p:nvPr/>
        </p:nvGrpSpPr>
        <p:grpSpPr>
          <a:xfrm>
            <a:off x="756928" y="1349375"/>
            <a:ext cx="2638747" cy="2732027"/>
            <a:chOff x="756928" y="1349375"/>
            <a:chExt cx="2638747" cy="2732027"/>
          </a:xfrm>
        </p:grpSpPr>
        <p:sp>
          <p:nvSpPr>
            <p:cNvPr id="2249" name="Google Shape;2249;p48"/>
            <p:cNvSpPr/>
            <p:nvPr/>
          </p:nvSpPr>
          <p:spPr>
            <a:xfrm>
              <a:off x="781050" y="1352550"/>
              <a:ext cx="2586100" cy="28575"/>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sp>
          <p:nvSpPr>
            <p:cNvPr id="2250" name="Google Shape;2250;p48"/>
            <p:cNvSpPr/>
            <p:nvPr/>
          </p:nvSpPr>
          <p:spPr>
            <a:xfrm rot="6895430">
              <a:off x="1251086" y="2701102"/>
              <a:ext cx="2999315" cy="28573"/>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sp>
          <p:nvSpPr>
            <p:cNvPr id="2251" name="Google Shape;2251;p48"/>
            <p:cNvSpPr/>
            <p:nvPr/>
          </p:nvSpPr>
          <p:spPr>
            <a:xfrm flipH="1" rot="3781023">
              <a:off x="-56424" y="2711884"/>
              <a:ext cx="3024426" cy="28574"/>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49"/>
          <p:cNvSpPr txBox="1"/>
          <p:nvPr>
            <p:ph idx="2" type="title"/>
          </p:nvPr>
        </p:nvSpPr>
        <p:spPr>
          <a:xfrm>
            <a:off x="2417400" y="1393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57" name="Google Shape;2257;p49"/>
          <p:cNvSpPr txBox="1"/>
          <p:nvPr>
            <p:ph type="ctrTitle"/>
          </p:nvPr>
        </p:nvSpPr>
        <p:spPr>
          <a:xfrm>
            <a:off x="2493600" y="29752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ARIMA Model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50"/>
          <p:cNvSpPr txBox="1"/>
          <p:nvPr>
            <p:ph idx="1" type="subTitle"/>
          </p:nvPr>
        </p:nvSpPr>
        <p:spPr>
          <a:xfrm flipH="1">
            <a:off x="648100" y="1816800"/>
            <a:ext cx="8148600" cy="2476800"/>
          </a:xfrm>
          <a:prstGeom prst="rect">
            <a:avLst/>
          </a:prstGeom>
        </p:spPr>
        <p:txBody>
          <a:bodyPr anchorCtr="0" anchor="ctr" bIns="91425" lIns="91425" spcFirstLastPara="1" rIns="91425" wrap="square" tIns="91425">
            <a:noAutofit/>
          </a:bodyPr>
          <a:lstStyle/>
          <a:p>
            <a:pPr indent="0" lvl="0" marL="0" rtl="0" algn="just">
              <a:lnSpc>
                <a:spcPct val="183333"/>
              </a:lnSpc>
              <a:spcBef>
                <a:spcPts val="0"/>
              </a:spcBef>
              <a:spcAft>
                <a:spcPts val="1200"/>
              </a:spcAft>
              <a:buNone/>
            </a:pPr>
            <a:r>
              <a:rPr lang="en" sz="1200">
                <a:solidFill>
                  <a:srgbClr val="000000"/>
                </a:solidFill>
                <a:latin typeface="Times New Roman"/>
                <a:ea typeface="Times New Roman"/>
                <a:cs typeface="Times New Roman"/>
                <a:sym typeface="Times New Roman"/>
              </a:rPr>
              <a:t>ARIMA is a form of regression analysis that indicates the strength of a dependent variable relative to other changing variables. The final objective of the model is to predict future time series movement by examining the differences between values in the series instead of through actual values. It is generally used for short term prediction of stock market.</a:t>
            </a:r>
            <a:endParaRPr sz="1200">
              <a:solidFill>
                <a:srgbClr val="000000"/>
              </a:solidFill>
              <a:latin typeface="Times New Roman"/>
              <a:ea typeface="Times New Roman"/>
              <a:cs typeface="Times New Roman"/>
              <a:sym typeface="Times New Roman"/>
            </a:endParaRPr>
          </a:p>
        </p:txBody>
      </p:sp>
      <p:sp>
        <p:nvSpPr>
          <p:cNvPr id="2263" name="Google Shape;2263;p50"/>
          <p:cNvSpPr txBox="1"/>
          <p:nvPr>
            <p:ph type="ctrTitle"/>
          </p:nvPr>
        </p:nvSpPr>
        <p:spPr>
          <a:xfrm flipH="1">
            <a:off x="359900" y="859600"/>
            <a:ext cx="8377200" cy="9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ARIMA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51"/>
          <p:cNvSpPr txBox="1"/>
          <p:nvPr>
            <p:ph idx="2" type="title"/>
          </p:nvPr>
        </p:nvSpPr>
        <p:spPr>
          <a:xfrm>
            <a:off x="2417400" y="1393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69" name="Google Shape;2269;p51"/>
          <p:cNvSpPr txBox="1"/>
          <p:nvPr>
            <p:ph type="ctrTitle"/>
          </p:nvPr>
        </p:nvSpPr>
        <p:spPr>
          <a:xfrm>
            <a:off x="2493600" y="29752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52"/>
          <p:cNvSpPr txBox="1"/>
          <p:nvPr>
            <p:ph type="ctrTitle"/>
          </p:nvPr>
        </p:nvSpPr>
        <p:spPr>
          <a:xfrm flipH="1">
            <a:off x="359900" y="326200"/>
            <a:ext cx="8377200" cy="9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a:t>
            </a:r>
            <a:endParaRPr/>
          </a:p>
        </p:txBody>
      </p:sp>
      <p:pic>
        <p:nvPicPr>
          <p:cNvPr id="2275" name="Google Shape;2275;p52"/>
          <p:cNvPicPr preferRelativeResize="0"/>
          <p:nvPr/>
        </p:nvPicPr>
        <p:blipFill>
          <a:blip r:embed="rId3">
            <a:alphaModFix/>
          </a:blip>
          <a:stretch>
            <a:fillRect/>
          </a:stretch>
        </p:blipFill>
        <p:spPr>
          <a:xfrm>
            <a:off x="4515600" y="1357554"/>
            <a:ext cx="3883125" cy="3207250"/>
          </a:xfrm>
          <a:prstGeom prst="rect">
            <a:avLst/>
          </a:prstGeom>
          <a:noFill/>
          <a:ln>
            <a:noFill/>
          </a:ln>
        </p:spPr>
      </p:pic>
      <p:sp>
        <p:nvSpPr>
          <p:cNvPr id="2276" name="Google Shape;2276;p52"/>
          <p:cNvSpPr txBox="1"/>
          <p:nvPr>
            <p:ph idx="1" type="subTitle"/>
          </p:nvPr>
        </p:nvSpPr>
        <p:spPr>
          <a:xfrm flipH="1">
            <a:off x="547200" y="1722775"/>
            <a:ext cx="3729600" cy="24768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ARIMA(1,0,0) = first-order autoregressive model: if the series is stationary and autocorrelated, perhaps it can be predicted as a multiple of its own previous value, plus a constant</a:t>
            </a:r>
            <a:r>
              <a:rPr b="1" lang="en" sz="1200">
                <a:solidFill>
                  <a:srgbClr val="202124"/>
                </a:solidFill>
                <a:highlight>
                  <a:srgbClr val="FFFFFF"/>
                </a:highlight>
                <a:latin typeface="Arial"/>
                <a:ea typeface="Arial"/>
                <a:cs typeface="Arial"/>
                <a:sym typeface="Arial"/>
              </a:rPr>
              <a:t>.</a:t>
            </a:r>
            <a:r>
              <a:rPr b="1" lang="en" sz="14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pic>
        <p:nvPicPr>
          <p:cNvPr id="2281" name="Google Shape;2281;p53"/>
          <p:cNvPicPr preferRelativeResize="0"/>
          <p:nvPr/>
        </p:nvPicPr>
        <p:blipFill>
          <a:blip r:embed="rId3">
            <a:alphaModFix/>
          </a:blip>
          <a:stretch>
            <a:fillRect/>
          </a:stretch>
        </p:blipFill>
        <p:spPr>
          <a:xfrm>
            <a:off x="1454400" y="458925"/>
            <a:ext cx="5837850" cy="4081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5" name="Shape 2285"/>
        <p:cNvGrpSpPr/>
        <p:nvPr/>
      </p:nvGrpSpPr>
      <p:grpSpPr>
        <a:xfrm>
          <a:off x="0" y="0"/>
          <a:ext cx="0" cy="0"/>
          <a:chOff x="0" y="0"/>
          <a:chExt cx="0" cy="0"/>
        </a:xfrm>
      </p:grpSpPr>
      <p:pic>
        <p:nvPicPr>
          <p:cNvPr id="2286" name="Google Shape;2286;p54"/>
          <p:cNvPicPr preferRelativeResize="0"/>
          <p:nvPr/>
        </p:nvPicPr>
        <p:blipFill>
          <a:blip r:embed="rId4">
            <a:alphaModFix amt="76000"/>
          </a:blip>
          <a:stretch>
            <a:fillRect/>
          </a:stretch>
        </p:blipFill>
        <p:spPr>
          <a:xfrm rot="-10560314">
            <a:off x="837611" y="3756786"/>
            <a:ext cx="7468778" cy="1128454"/>
          </a:xfrm>
          <a:prstGeom prst="rect">
            <a:avLst/>
          </a:prstGeom>
          <a:noFill/>
          <a:ln>
            <a:noFill/>
          </a:ln>
        </p:spPr>
      </p:pic>
      <p:sp>
        <p:nvSpPr>
          <p:cNvPr id="2287" name="Google Shape;2287;p54"/>
          <p:cNvSpPr txBox="1"/>
          <p:nvPr>
            <p:ph type="title"/>
          </p:nvPr>
        </p:nvSpPr>
        <p:spPr>
          <a:xfrm>
            <a:off x="1308891" y="3805618"/>
            <a:ext cx="6530700" cy="9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Kiru Project, Kishtwar, NHPC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7"/>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pic>
        <p:nvPicPr>
          <p:cNvPr id="2132" name="Google Shape;2132;p37"/>
          <p:cNvPicPr preferRelativeResize="0"/>
          <p:nvPr/>
        </p:nvPicPr>
        <p:blipFill>
          <a:blip r:embed="rId3">
            <a:alphaModFix amt="64000"/>
          </a:blip>
          <a:stretch>
            <a:fillRect/>
          </a:stretch>
        </p:blipFill>
        <p:spPr>
          <a:xfrm>
            <a:off x="3294245" y="3365497"/>
            <a:ext cx="842174" cy="708408"/>
          </a:xfrm>
          <a:prstGeom prst="rect">
            <a:avLst/>
          </a:prstGeom>
          <a:noFill/>
          <a:ln>
            <a:noFill/>
          </a:ln>
        </p:spPr>
      </p:pic>
      <p:pic>
        <p:nvPicPr>
          <p:cNvPr id="2133" name="Google Shape;2133;p37"/>
          <p:cNvPicPr preferRelativeResize="0"/>
          <p:nvPr/>
        </p:nvPicPr>
        <p:blipFill>
          <a:blip r:embed="rId4">
            <a:alphaModFix amt="82000"/>
          </a:blip>
          <a:stretch>
            <a:fillRect/>
          </a:stretch>
        </p:blipFill>
        <p:spPr>
          <a:xfrm>
            <a:off x="759925" y="3365497"/>
            <a:ext cx="842174" cy="708408"/>
          </a:xfrm>
          <a:prstGeom prst="rect">
            <a:avLst/>
          </a:prstGeom>
          <a:noFill/>
          <a:ln>
            <a:noFill/>
          </a:ln>
        </p:spPr>
      </p:pic>
      <p:pic>
        <p:nvPicPr>
          <p:cNvPr id="2134" name="Google Shape;2134;p37"/>
          <p:cNvPicPr preferRelativeResize="0"/>
          <p:nvPr/>
        </p:nvPicPr>
        <p:blipFill>
          <a:blip r:embed="rId4">
            <a:alphaModFix amt="82000"/>
          </a:blip>
          <a:stretch>
            <a:fillRect/>
          </a:stretch>
        </p:blipFill>
        <p:spPr>
          <a:xfrm>
            <a:off x="5822947" y="3365497"/>
            <a:ext cx="842174" cy="708408"/>
          </a:xfrm>
          <a:prstGeom prst="rect">
            <a:avLst/>
          </a:prstGeom>
          <a:noFill/>
          <a:ln>
            <a:noFill/>
          </a:ln>
        </p:spPr>
      </p:pic>
      <p:pic>
        <p:nvPicPr>
          <p:cNvPr id="2135" name="Google Shape;2135;p37"/>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36" name="Google Shape;2136;p37"/>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37" name="Google Shape;2137;p37"/>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38" name="Google Shape;2138;p37"/>
          <p:cNvSpPr txBox="1"/>
          <p:nvPr>
            <p:ph type="title"/>
          </p:nvPr>
        </p:nvSpPr>
        <p:spPr>
          <a:xfrm>
            <a:off x="3170031" y="34174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39" name="Google Shape;2139;p37"/>
          <p:cNvSpPr txBox="1"/>
          <p:nvPr>
            <p:ph idx="2" type="title"/>
          </p:nvPr>
        </p:nvSpPr>
        <p:spPr>
          <a:xfrm>
            <a:off x="5686543" y="34174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40" name="Google Shape;2140;p37"/>
          <p:cNvSpPr txBox="1"/>
          <p:nvPr>
            <p:ph idx="3" type="title"/>
          </p:nvPr>
        </p:nvSpPr>
        <p:spPr>
          <a:xfrm>
            <a:off x="5697526"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41" name="Google Shape;2141;p37"/>
          <p:cNvSpPr txBox="1"/>
          <p:nvPr>
            <p:ph idx="4" type="title"/>
          </p:nvPr>
        </p:nvSpPr>
        <p:spPr>
          <a:xfrm>
            <a:off x="637282" y="34442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2" name="Google Shape;2142;p37"/>
          <p:cNvSpPr txBox="1"/>
          <p:nvPr>
            <p:ph idx="5" type="title"/>
          </p:nvPr>
        </p:nvSpPr>
        <p:spPr>
          <a:xfrm>
            <a:off x="637282"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43" name="Google Shape;2143;p37"/>
          <p:cNvSpPr txBox="1"/>
          <p:nvPr>
            <p:ph idx="6" type="title"/>
          </p:nvPr>
        </p:nvSpPr>
        <p:spPr>
          <a:xfrm>
            <a:off x="3170031"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44" name="Google Shape;2144;p37"/>
          <p:cNvSpPr txBox="1"/>
          <p:nvPr>
            <p:ph idx="7" type="ctrTitle"/>
          </p:nvPr>
        </p:nvSpPr>
        <p:spPr>
          <a:xfrm>
            <a:off x="4160248" y="34198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Used</a:t>
            </a:r>
            <a:endParaRPr/>
          </a:p>
        </p:txBody>
      </p:sp>
      <p:sp>
        <p:nvSpPr>
          <p:cNvPr id="2145" name="Google Shape;2145;p37"/>
          <p:cNvSpPr txBox="1"/>
          <p:nvPr>
            <p:ph idx="1" type="subTitle"/>
          </p:nvPr>
        </p:nvSpPr>
        <p:spPr>
          <a:xfrm>
            <a:off x="4160247" y="3725296"/>
            <a:ext cx="18210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Model</a:t>
            </a:r>
            <a:endParaRPr/>
          </a:p>
        </p:txBody>
      </p:sp>
      <p:sp>
        <p:nvSpPr>
          <p:cNvPr id="2146" name="Google Shape;2146;p37"/>
          <p:cNvSpPr txBox="1"/>
          <p:nvPr>
            <p:ph idx="8" type="ctrTitle"/>
          </p:nvPr>
        </p:nvSpPr>
        <p:spPr>
          <a:xfrm>
            <a:off x="6688381" y="34960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2147" name="Google Shape;2147;p37"/>
          <p:cNvSpPr txBox="1"/>
          <p:nvPr>
            <p:ph idx="13" type="ctrTitle"/>
          </p:nvPr>
        </p:nvSpPr>
        <p:spPr>
          <a:xfrm>
            <a:off x="6688650" y="164245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Dataset</a:t>
            </a:r>
            <a:endParaRPr/>
          </a:p>
        </p:txBody>
      </p:sp>
      <p:sp>
        <p:nvSpPr>
          <p:cNvPr id="2148" name="Google Shape;2148;p37"/>
          <p:cNvSpPr txBox="1"/>
          <p:nvPr>
            <p:ph idx="14" type="subTitle"/>
          </p:nvPr>
        </p:nvSpPr>
        <p:spPr>
          <a:xfrm>
            <a:off x="6688665" y="1943950"/>
            <a:ext cx="1821000" cy="7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Analysis</a:t>
            </a:r>
            <a:endParaRPr/>
          </a:p>
        </p:txBody>
      </p:sp>
      <p:sp>
        <p:nvSpPr>
          <p:cNvPr id="2149" name="Google Shape;2149;p37"/>
          <p:cNvSpPr txBox="1"/>
          <p:nvPr>
            <p:ph idx="15" type="ctrTitle"/>
          </p:nvPr>
        </p:nvSpPr>
        <p:spPr>
          <a:xfrm>
            <a:off x="1622668" y="34960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ML Models</a:t>
            </a:r>
            <a:endParaRPr/>
          </a:p>
        </p:txBody>
      </p:sp>
      <p:sp>
        <p:nvSpPr>
          <p:cNvPr id="2150" name="Google Shape;2150;p37"/>
          <p:cNvSpPr txBox="1"/>
          <p:nvPr>
            <p:ph idx="17" type="ctrTitle"/>
          </p:nvPr>
        </p:nvSpPr>
        <p:spPr>
          <a:xfrm>
            <a:off x="1622668" y="179485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Organization </a:t>
            </a:r>
            <a:endParaRPr/>
          </a:p>
        </p:txBody>
      </p:sp>
      <p:sp>
        <p:nvSpPr>
          <p:cNvPr id="2151" name="Google Shape;2151;p37"/>
          <p:cNvSpPr txBox="1"/>
          <p:nvPr>
            <p:ph idx="18" type="subTitle"/>
          </p:nvPr>
        </p:nvSpPr>
        <p:spPr>
          <a:xfrm>
            <a:off x="1622669" y="2096350"/>
            <a:ext cx="1821000" cy="7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National Hydroelectric Power Station</a:t>
            </a:r>
            <a:endParaRPr/>
          </a:p>
        </p:txBody>
      </p:sp>
      <p:sp>
        <p:nvSpPr>
          <p:cNvPr id="2152" name="Google Shape;2152;p37"/>
          <p:cNvSpPr txBox="1"/>
          <p:nvPr>
            <p:ph idx="19" type="ctrTitle"/>
          </p:nvPr>
        </p:nvSpPr>
        <p:spPr>
          <a:xfrm>
            <a:off x="4160243" y="179485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r>
              <a:rPr lang="en"/>
              <a:t> Statement</a:t>
            </a:r>
            <a:endParaRPr/>
          </a:p>
        </p:txBody>
      </p:sp>
      <p:sp>
        <p:nvSpPr>
          <p:cNvPr id="2153" name="Google Shape;2153;p37"/>
          <p:cNvSpPr txBox="1"/>
          <p:nvPr>
            <p:ph idx="20" type="subTitle"/>
          </p:nvPr>
        </p:nvSpPr>
        <p:spPr>
          <a:xfrm>
            <a:off x="4160258" y="2096350"/>
            <a:ext cx="1821000" cy="7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about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55"/>
          <p:cNvSpPr txBox="1"/>
          <p:nvPr>
            <p:ph idx="4294967295" type="ctrTitle"/>
          </p:nvPr>
        </p:nvSpPr>
        <p:spPr>
          <a:xfrm>
            <a:off x="681000" y="1836000"/>
            <a:ext cx="77040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THANKS</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38"/>
          <p:cNvSpPr txBox="1"/>
          <p:nvPr>
            <p:ph idx="2" type="title"/>
          </p:nvPr>
        </p:nvSpPr>
        <p:spPr>
          <a:xfrm>
            <a:off x="2646000" y="13169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59" name="Google Shape;2159;p38"/>
          <p:cNvSpPr txBox="1"/>
          <p:nvPr>
            <p:ph type="ctrTitle"/>
          </p:nvPr>
        </p:nvSpPr>
        <p:spPr>
          <a:xfrm>
            <a:off x="2646000" y="28990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Organization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39"/>
          <p:cNvSpPr txBox="1"/>
          <p:nvPr>
            <p:ph idx="1" type="subTitle"/>
          </p:nvPr>
        </p:nvSpPr>
        <p:spPr>
          <a:xfrm>
            <a:off x="519050" y="2077900"/>
            <a:ext cx="4203600" cy="1166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rgbClr val="202122"/>
                </a:solidFill>
                <a:highlight>
                  <a:srgbClr val="FFFFFF"/>
                </a:highlight>
                <a:latin typeface="Arial"/>
                <a:ea typeface="Arial"/>
                <a:cs typeface="Arial"/>
                <a:sym typeface="Arial"/>
              </a:rPr>
              <a:t>NHPC Limited is an Indian government hydropower board under the ownership of Ministry of Power, Government of India that was incorporated in the year 1975</a:t>
            </a:r>
            <a:endParaRPr sz="1200"/>
          </a:p>
        </p:txBody>
      </p:sp>
      <p:pic>
        <p:nvPicPr>
          <p:cNvPr id="2165" name="Google Shape;2165;p39"/>
          <p:cNvPicPr preferRelativeResize="0"/>
          <p:nvPr/>
        </p:nvPicPr>
        <p:blipFill rotWithShape="1">
          <a:blip r:embed="rId3">
            <a:alphaModFix/>
          </a:blip>
          <a:srcRect b="0" l="20046" r="22383" t="0"/>
          <a:stretch/>
        </p:blipFill>
        <p:spPr>
          <a:xfrm>
            <a:off x="5100375" y="698550"/>
            <a:ext cx="3488700" cy="3746400"/>
          </a:xfrm>
          <a:prstGeom prst="ellipse">
            <a:avLst/>
          </a:prstGeom>
          <a:noFill/>
          <a:ln>
            <a:noFill/>
          </a:ln>
        </p:spPr>
      </p:pic>
      <p:sp>
        <p:nvSpPr>
          <p:cNvPr id="2166" name="Google Shape;2166;p39"/>
          <p:cNvSpPr txBox="1"/>
          <p:nvPr>
            <p:ph type="ctrTitle"/>
          </p:nvPr>
        </p:nvSpPr>
        <p:spPr>
          <a:xfrm>
            <a:off x="519050" y="732050"/>
            <a:ext cx="32139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National Hydroelectric Power Corporation</a:t>
            </a:r>
            <a:endParaRPr sz="2100"/>
          </a:p>
        </p:txBody>
      </p:sp>
      <p:sp>
        <p:nvSpPr>
          <p:cNvPr id="2167" name="Google Shape;2167;p39"/>
          <p:cNvSpPr txBox="1"/>
          <p:nvPr>
            <p:ph idx="1" type="subTitle"/>
          </p:nvPr>
        </p:nvSpPr>
        <p:spPr>
          <a:xfrm>
            <a:off x="519050" y="2992300"/>
            <a:ext cx="4203600" cy="11661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200">
                <a:solidFill>
                  <a:srgbClr val="202122"/>
                </a:solidFill>
                <a:highlight>
                  <a:srgbClr val="FFFFFF"/>
                </a:highlight>
                <a:latin typeface="Arial"/>
                <a:ea typeface="Arial"/>
                <a:cs typeface="Arial"/>
                <a:sym typeface="Arial"/>
              </a:rPr>
              <a:t>NHPC is operating 22 Power Stations with installed capacity of 5551.2 MW and annual design energy of 23612 MU.  NHPC is a Mini Ratna Category-I Enterprise of the Govt. of India with an authorised share capital of ₹150,000 Million .</a:t>
            </a:r>
            <a:endParaRPr sz="1200"/>
          </a:p>
        </p:txBody>
      </p:sp>
      <p:pic>
        <p:nvPicPr>
          <p:cNvPr id="2168" name="Google Shape;2168;p39"/>
          <p:cNvPicPr preferRelativeResize="0"/>
          <p:nvPr/>
        </p:nvPicPr>
        <p:blipFill>
          <a:blip r:embed="rId4">
            <a:alphaModFix/>
          </a:blip>
          <a:stretch>
            <a:fillRect/>
          </a:stretch>
        </p:blipFill>
        <p:spPr>
          <a:xfrm>
            <a:off x="615850" y="1462000"/>
            <a:ext cx="1316850" cy="75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40"/>
          <p:cNvSpPr txBox="1"/>
          <p:nvPr>
            <p:ph idx="2" type="title"/>
          </p:nvPr>
        </p:nvSpPr>
        <p:spPr>
          <a:xfrm>
            <a:off x="2417400" y="1393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74" name="Google Shape;2174;p40"/>
          <p:cNvSpPr txBox="1"/>
          <p:nvPr>
            <p:ph type="ctrTitle"/>
          </p:nvPr>
        </p:nvSpPr>
        <p:spPr>
          <a:xfrm>
            <a:off x="2493600" y="29752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41"/>
          <p:cNvSpPr txBox="1"/>
          <p:nvPr>
            <p:ph idx="1" type="subTitle"/>
          </p:nvPr>
        </p:nvSpPr>
        <p:spPr>
          <a:xfrm flipH="1">
            <a:off x="4135300" y="1740600"/>
            <a:ext cx="4661400" cy="24768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202122"/>
                </a:solidFill>
                <a:highlight>
                  <a:srgbClr val="FFFFFF"/>
                </a:highlight>
                <a:latin typeface="Arial"/>
                <a:ea typeface="Arial"/>
                <a:cs typeface="Arial"/>
                <a:sym typeface="Arial"/>
              </a:rPr>
              <a:t>Water level monitoring at dams is a basic measurement. Water Level Sensors are deployed in the upstream region, 15-20 km away, to monitor the water level and safety of the upstream. The necessary data is regularly updated by these sensors. The water level (m) and discharge (m3/sec) are directly proportional, meaning that as the water level upstream rises, so will the discharge.</a:t>
            </a:r>
            <a:endParaRPr sz="1200">
              <a:solidFill>
                <a:srgbClr val="202122"/>
              </a:solidFill>
              <a:highlight>
                <a:srgbClr val="FFFFFF"/>
              </a:highlight>
              <a:latin typeface="Arial"/>
              <a:ea typeface="Arial"/>
              <a:cs typeface="Arial"/>
              <a:sym typeface="Arial"/>
            </a:endParaRPr>
          </a:p>
        </p:txBody>
      </p:sp>
      <p:sp>
        <p:nvSpPr>
          <p:cNvPr id="2180" name="Google Shape;2180;p41"/>
          <p:cNvSpPr txBox="1"/>
          <p:nvPr>
            <p:ph type="ctrTitle"/>
          </p:nvPr>
        </p:nvSpPr>
        <p:spPr>
          <a:xfrm flipH="1">
            <a:off x="4952900" y="859599"/>
            <a:ext cx="3860400" cy="9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endParaRPr/>
          </a:p>
        </p:txBody>
      </p:sp>
      <p:pic>
        <p:nvPicPr>
          <p:cNvPr id="2181" name="Google Shape;2181;p41"/>
          <p:cNvPicPr preferRelativeResize="0"/>
          <p:nvPr/>
        </p:nvPicPr>
        <p:blipFill rotWithShape="1">
          <a:blip r:embed="rId3">
            <a:alphaModFix/>
          </a:blip>
          <a:srcRect b="0" l="25093" r="25098" t="0"/>
          <a:stretch/>
        </p:blipFill>
        <p:spPr>
          <a:xfrm>
            <a:off x="228600" y="540000"/>
            <a:ext cx="3657600" cy="40635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pic>
        <p:nvPicPr>
          <p:cNvPr id="2186" name="Google Shape;2186;p42"/>
          <p:cNvPicPr preferRelativeResize="0"/>
          <p:nvPr/>
        </p:nvPicPr>
        <p:blipFill>
          <a:blip r:embed="rId3">
            <a:alphaModFix/>
          </a:blip>
          <a:stretch>
            <a:fillRect/>
          </a:stretch>
        </p:blipFill>
        <p:spPr>
          <a:xfrm>
            <a:off x="1412925" y="442200"/>
            <a:ext cx="6349650" cy="402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43"/>
          <p:cNvSpPr txBox="1"/>
          <p:nvPr>
            <p:ph idx="2" type="title"/>
          </p:nvPr>
        </p:nvSpPr>
        <p:spPr>
          <a:xfrm>
            <a:off x="2417400" y="1393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92" name="Google Shape;2192;p43"/>
          <p:cNvSpPr txBox="1"/>
          <p:nvPr>
            <p:ph type="ctrTitle"/>
          </p:nvPr>
        </p:nvSpPr>
        <p:spPr>
          <a:xfrm>
            <a:off x="2493600" y="29752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44"/>
          <p:cNvSpPr txBox="1"/>
          <p:nvPr>
            <p:ph idx="1" type="subTitle"/>
          </p:nvPr>
        </p:nvSpPr>
        <p:spPr>
          <a:xfrm flipH="1">
            <a:off x="5284900" y="1740600"/>
            <a:ext cx="3511800" cy="24768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202122"/>
                </a:solidFill>
                <a:highlight>
                  <a:srgbClr val="FFFFFF"/>
                </a:highlight>
                <a:latin typeface="Arial"/>
                <a:ea typeface="Arial"/>
                <a:cs typeface="Arial"/>
                <a:sym typeface="Arial"/>
              </a:rPr>
              <a:t>Dataset consisted of 4 column as shown in the figure. The data for some </a:t>
            </a:r>
            <a:r>
              <a:rPr lang="en" sz="1200">
                <a:solidFill>
                  <a:srgbClr val="202122"/>
                </a:solidFill>
                <a:highlight>
                  <a:srgbClr val="FFFFFF"/>
                </a:highlight>
                <a:latin typeface="Arial"/>
                <a:ea typeface="Arial"/>
                <a:cs typeface="Arial"/>
                <a:sym typeface="Arial"/>
              </a:rPr>
              <a:t>hours is given for each day. The data varies for monsoon and non-monsoon season.</a:t>
            </a:r>
            <a:endParaRPr sz="1200">
              <a:solidFill>
                <a:srgbClr val="202122"/>
              </a:solidFill>
              <a:highlight>
                <a:srgbClr val="FFFFFF"/>
              </a:highlight>
              <a:latin typeface="Arial"/>
              <a:ea typeface="Arial"/>
              <a:cs typeface="Arial"/>
              <a:sym typeface="Arial"/>
            </a:endParaRPr>
          </a:p>
        </p:txBody>
      </p:sp>
      <p:sp>
        <p:nvSpPr>
          <p:cNvPr id="2198" name="Google Shape;2198;p44"/>
          <p:cNvSpPr txBox="1"/>
          <p:nvPr>
            <p:ph type="ctrTitle"/>
          </p:nvPr>
        </p:nvSpPr>
        <p:spPr>
          <a:xfrm flipH="1">
            <a:off x="4952900" y="859599"/>
            <a:ext cx="3860400" cy="9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Dataset</a:t>
            </a:r>
            <a:endParaRPr/>
          </a:p>
        </p:txBody>
      </p:sp>
      <p:pic>
        <p:nvPicPr>
          <p:cNvPr id="2199" name="Google Shape;2199;p44"/>
          <p:cNvPicPr preferRelativeResize="0"/>
          <p:nvPr/>
        </p:nvPicPr>
        <p:blipFill rotWithShape="1">
          <a:blip r:embed="rId3">
            <a:alphaModFix/>
          </a:blip>
          <a:srcRect b="0" l="0" r="0" t="0"/>
          <a:stretch/>
        </p:blipFill>
        <p:spPr>
          <a:xfrm>
            <a:off x="304800" y="1630751"/>
            <a:ext cx="4648099" cy="2357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